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71" r:id="rId15"/>
    <p:sldId id="268" r:id="rId16"/>
    <p:sldId id="273" r:id="rId17"/>
    <p:sldId id="270" r:id="rId18"/>
  </p:sldIdLst>
  <p:sldSz cx="9753600" cy="7315200"/>
  <p:notesSz cx="6858000" cy="9144000"/>
  <p:embeddedFontLst>
    <p:embeddedFont>
      <p:font typeface="Nunito Sans Bold" pitchFamily="2" charset="77"/>
      <p:regular r:id="rId19"/>
      <p:bold r:id="rId20"/>
    </p:embeddedFont>
    <p:embeddedFont>
      <p:font typeface="Nunito Sans Heavy" pitchFamily="2" charset="77"/>
      <p:regular r:id="rId21"/>
      <p:bold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  <p:embeddedFont>
      <p:font typeface="Trocchi" pitchFamily="2" charset="77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0" autoAdjust="0"/>
  </p:normalViewPr>
  <p:slideViewPr>
    <p:cSldViewPr>
      <p:cViewPr varScale="1">
        <p:scale>
          <a:sx n="86" d="100"/>
          <a:sy n="86" d="100"/>
        </p:scale>
        <p:origin x="22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_fP43gcBywU?feature=oembed" TargetMode="Externa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t08KmFfIYQ?feature=oembed" TargetMode="Externa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HQXZJ2f00Y?feature=oembed" TargetMode="External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1520" y="731520"/>
            <a:ext cx="8290560" cy="5852160"/>
          </a:xfrm>
          <a:custGeom>
            <a:avLst/>
            <a:gdLst/>
            <a:ahLst/>
            <a:cxnLst/>
            <a:rect l="l" t="t" r="r" b="b"/>
            <a:pathLst>
              <a:path w="8290560" h="5852160">
                <a:moveTo>
                  <a:pt x="0" y="0"/>
                </a:moveTo>
                <a:lnTo>
                  <a:pt x="8290560" y="0"/>
                </a:lnTo>
                <a:lnTo>
                  <a:pt x="8290560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59162" y="2007244"/>
            <a:ext cx="1635276" cy="2198891"/>
          </a:xfrm>
          <a:custGeom>
            <a:avLst/>
            <a:gdLst/>
            <a:ahLst/>
            <a:cxnLst/>
            <a:rect l="l" t="t" r="r" b="b"/>
            <a:pathLst>
              <a:path w="1635276" h="2198891">
                <a:moveTo>
                  <a:pt x="0" y="0"/>
                </a:moveTo>
                <a:lnTo>
                  <a:pt x="1635276" y="0"/>
                </a:lnTo>
                <a:lnTo>
                  <a:pt x="1635276" y="2198891"/>
                </a:lnTo>
                <a:lnTo>
                  <a:pt x="0" y="219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70537" y="4686428"/>
            <a:ext cx="4612526" cy="3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Nunito Sans Bold"/>
              </a:rPr>
              <a:t>October 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640" y="4168035"/>
            <a:ext cx="764032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365">
                <a:solidFill>
                  <a:srgbClr val="FFFFFF"/>
                </a:solidFill>
                <a:latin typeface="Nunito Sans Heavy"/>
              </a:rPr>
              <a:t>PERSONAL STATEMENT; RESUME AND CV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CFED2EC0-D694-C160-B313-1BCCD06D9C07}"/>
              </a:ext>
            </a:extLst>
          </p:cNvPr>
          <p:cNvSpPr txBox="1"/>
          <p:nvPr/>
        </p:nvSpPr>
        <p:spPr>
          <a:xfrm>
            <a:off x="1056640" y="1164232"/>
            <a:ext cx="2825742" cy="61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2"/>
              </a:lnSpc>
            </a:pPr>
            <a:r>
              <a:rPr lang="en-US" sz="1493" dirty="0">
                <a:solidFill>
                  <a:srgbClr val="FFFFFF"/>
                </a:solidFill>
                <a:latin typeface="Source Sans Pro"/>
              </a:rPr>
              <a:t>Presented By: </a:t>
            </a:r>
          </a:p>
          <a:p>
            <a:pPr>
              <a:lnSpc>
                <a:spcPts val="1612"/>
              </a:lnSpc>
            </a:pPr>
            <a:r>
              <a:rPr lang="en-US" sz="1493" dirty="0">
                <a:solidFill>
                  <a:srgbClr val="FFFFFF"/>
                </a:solidFill>
                <a:latin typeface="Source Sans Pro"/>
              </a:rPr>
              <a:t>Dr. Nicole Colón </a:t>
            </a:r>
            <a:r>
              <a:rPr lang="en-US" sz="1493" dirty="0" err="1">
                <a:solidFill>
                  <a:srgbClr val="FFFFFF"/>
                </a:solidFill>
                <a:latin typeface="Source Sans Pro"/>
              </a:rPr>
              <a:t>Carrión</a:t>
            </a:r>
            <a:endParaRPr lang="en-US" sz="1493" dirty="0">
              <a:solidFill>
                <a:srgbClr val="FFFFFF"/>
              </a:solidFill>
              <a:latin typeface="Source Sans Pro"/>
            </a:endParaRPr>
          </a:p>
          <a:p>
            <a:pPr>
              <a:lnSpc>
                <a:spcPts val="1612"/>
              </a:lnSpc>
            </a:pPr>
            <a:r>
              <a:rPr lang="en-US" sz="1493" dirty="0">
                <a:solidFill>
                  <a:srgbClr val="FFFFFF"/>
                </a:solidFill>
                <a:latin typeface="Source Sans Pro"/>
              </a:rPr>
              <a:t>Dr Sofía </a:t>
            </a:r>
            <a:r>
              <a:rPr lang="en-US" sz="1493" dirty="0" err="1">
                <a:solidFill>
                  <a:srgbClr val="FFFFFF"/>
                </a:solidFill>
                <a:latin typeface="Source Sans Pro"/>
              </a:rPr>
              <a:t>Macchiavelli</a:t>
            </a:r>
            <a:r>
              <a:rPr lang="en-US" sz="1493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493" dirty="0" err="1">
                <a:solidFill>
                  <a:srgbClr val="FFFFFF"/>
                </a:solidFill>
                <a:latin typeface="Source Sans Pro"/>
              </a:rPr>
              <a:t>Girón</a:t>
            </a:r>
            <a:endParaRPr lang="en-US" sz="1493" dirty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1542F-504E-509C-1E09-BF5672C6F627}"/>
              </a:ext>
            </a:extLst>
          </p:cNvPr>
          <p:cNvSpPr txBox="1"/>
          <p:nvPr/>
        </p:nvSpPr>
        <p:spPr>
          <a:xfrm>
            <a:off x="6196338" y="1164232"/>
            <a:ext cx="2825742" cy="41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2"/>
              </a:lnSpc>
            </a:pPr>
            <a:r>
              <a:rPr lang="en-US" sz="1493" dirty="0">
                <a:solidFill>
                  <a:srgbClr val="FFFFFF"/>
                </a:solidFill>
                <a:latin typeface="Source Sans Pro"/>
              </a:rPr>
              <a:t>Invited Speaker: </a:t>
            </a:r>
          </a:p>
          <a:p>
            <a:pPr>
              <a:lnSpc>
                <a:spcPts val="1612"/>
              </a:lnSpc>
            </a:pPr>
            <a:r>
              <a:rPr lang="en-US" sz="1493" dirty="0">
                <a:solidFill>
                  <a:srgbClr val="FFFFFF"/>
                </a:solidFill>
                <a:latin typeface="Source Sans Pro"/>
              </a:rPr>
              <a:t>Dr. Marcos J. Ramos Benitez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53557" y="1980553"/>
            <a:ext cx="776993" cy="7769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353557" y="3170891"/>
            <a:ext cx="776993" cy="77699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96354" y="1785035"/>
            <a:ext cx="4147559" cy="5000771"/>
          </a:xfrm>
          <a:custGeom>
            <a:avLst/>
            <a:gdLst/>
            <a:ahLst/>
            <a:cxnLst/>
            <a:rect l="l" t="t" r="r" b="b"/>
            <a:pathLst>
              <a:path w="4147559" h="5000771">
                <a:moveTo>
                  <a:pt x="0" y="0"/>
                </a:moveTo>
                <a:lnTo>
                  <a:pt x="4147559" y="0"/>
                </a:lnTo>
                <a:lnTo>
                  <a:pt x="4147559" y="5000771"/>
                </a:lnTo>
                <a:lnTo>
                  <a:pt x="0" y="50007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353557" y="2233159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 dirty="0">
                <a:solidFill>
                  <a:srgbClr val="FFFFFF"/>
                </a:solidFill>
                <a:latin typeface="Nunito Sans Heavy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36250" y="2282160"/>
            <a:ext cx="3105722" cy="2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Award/Grant, who gave it, year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36250" y="1990078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Awards &amp; Grants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53557" y="3423498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 dirty="0">
                <a:solidFill>
                  <a:srgbClr val="FFFFFF"/>
                </a:solidFill>
                <a:latin typeface="Nunito Sans Heavy"/>
              </a:rPr>
              <a:t>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36250" y="3472498"/>
            <a:ext cx="3105722" cy="47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Program, place, year</a:t>
            </a:r>
          </a:p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Description of learning and skills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36250" y="3180416"/>
            <a:ext cx="3222953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Professional Development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8640" y="1239977"/>
            <a:ext cx="7188754" cy="36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767">
                <a:solidFill>
                  <a:srgbClr val="141414"/>
                </a:solidFill>
                <a:latin typeface="Nunito Sans Heavy"/>
              </a:rPr>
              <a:t>Curriculum Vitae Sections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600040" y="5148035"/>
            <a:ext cx="3105722" cy="1206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Other sections that should be included:</a:t>
            </a:r>
          </a:p>
          <a:p>
            <a:pPr marL="276352" lvl="1" indent="-138176">
              <a:lnSpc>
                <a:spcPts val="1932"/>
              </a:lnSpc>
              <a:buFont typeface="Arial"/>
              <a:buChar char="•"/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Teaching Experience</a:t>
            </a:r>
          </a:p>
          <a:p>
            <a:pPr marL="276352" lvl="1" indent="-138176">
              <a:lnSpc>
                <a:spcPts val="1932"/>
              </a:lnSpc>
              <a:buFont typeface="Arial"/>
              <a:buChar char="•"/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Associations and memberships</a:t>
            </a:r>
          </a:p>
          <a:p>
            <a:pPr marL="276352" lvl="1" indent="-138176">
              <a:lnSpc>
                <a:spcPts val="1932"/>
              </a:lnSpc>
              <a:buFont typeface="Arial"/>
              <a:buChar char="•"/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Leadership roles</a:t>
            </a:r>
          </a:p>
          <a:p>
            <a:pPr marL="276352" lvl="1" indent="-138176">
              <a:lnSpc>
                <a:spcPts val="1932"/>
              </a:lnSpc>
              <a:buFont typeface="Arial"/>
              <a:buChar char="•"/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Volunteering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62400" y="6089908"/>
            <a:ext cx="8879077" cy="13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dirty="0">
                <a:solidFill>
                  <a:srgbClr val="000000"/>
                </a:solidFill>
                <a:latin typeface="Trocchi"/>
              </a:rPr>
              <a:t>Source: </a:t>
            </a:r>
            <a:r>
              <a:rPr lang="en-US" sz="800" dirty="0" err="1">
                <a:solidFill>
                  <a:srgbClr val="000000"/>
                </a:solidFill>
                <a:latin typeface="Trocchi"/>
              </a:rPr>
              <a:t>StandOut</a:t>
            </a:r>
            <a:r>
              <a:rPr lang="en-US" sz="800" dirty="0">
                <a:solidFill>
                  <a:srgbClr val="000000"/>
                </a:solidFill>
                <a:latin typeface="Trocchi"/>
              </a:rPr>
              <a:t> CV</a:t>
            </a:r>
          </a:p>
        </p:txBody>
      </p:sp>
      <p:pic>
        <p:nvPicPr>
          <p:cNvPr id="7" name="Online Media 6" descr="How to write a CV [Get noticed by employers]">
            <a:hlinkClick r:id="" action="ppaction://media"/>
            <a:extLst>
              <a:ext uri="{FF2B5EF4-FFF2-40B4-BE49-F238E27FC236}">
                <a16:creationId xmlns:a16="http://schemas.microsoft.com/office/drawing/2014/main" id="{84DB9CFD-5871-9538-F860-B630DC382B0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28700" y="1463293"/>
            <a:ext cx="7696200" cy="434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3470621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3056429"/>
            <a:ext cx="3151807" cy="2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2"/>
              </a:lnSpc>
            </a:pPr>
            <a:r>
              <a:rPr lang="en-US" sz="2055">
                <a:solidFill>
                  <a:srgbClr val="487307"/>
                </a:solidFill>
                <a:latin typeface="Nunito Sans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36895" y="2996552"/>
            <a:ext cx="778169" cy="77816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48640" y="2143041"/>
            <a:ext cx="4632981" cy="57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Resume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86421" y="2125415"/>
            <a:ext cx="3784010" cy="11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a document created and used by a person to present their background, skills, and accomplishments. (Source: Oxford dictionary).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21" y="1710339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Definition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5486421" y="3591098"/>
            <a:ext cx="3784010" cy="0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486421" y="3866173"/>
            <a:ext cx="2998536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Three types of resume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86421" y="4259149"/>
            <a:ext cx="3917910" cy="120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1121" lvl="1" indent="-170560">
              <a:lnSpc>
                <a:spcPts val="2385"/>
              </a:lnSpc>
              <a:buFont typeface="Arial"/>
              <a:buChar char="•"/>
            </a:pPr>
            <a:r>
              <a:rPr lang="en-US" sz="1579" dirty="0">
                <a:solidFill>
                  <a:srgbClr val="141414"/>
                </a:solidFill>
                <a:latin typeface="Source Sans Pro"/>
              </a:rPr>
              <a:t>Reverse-chronological</a:t>
            </a:r>
          </a:p>
          <a:p>
            <a:pPr marL="341121" lvl="1" indent="-170560">
              <a:lnSpc>
                <a:spcPts val="2385"/>
              </a:lnSpc>
              <a:buFont typeface="Arial"/>
              <a:buChar char="•"/>
            </a:pPr>
            <a:r>
              <a:rPr lang="en-US" sz="1579" dirty="0">
                <a:solidFill>
                  <a:srgbClr val="141414"/>
                </a:solidFill>
                <a:latin typeface="Source Sans Pro"/>
              </a:rPr>
              <a:t>Functional</a:t>
            </a:r>
          </a:p>
          <a:p>
            <a:pPr marL="341121" lvl="1" indent="-170560">
              <a:lnSpc>
                <a:spcPts val="2385"/>
              </a:lnSpc>
              <a:buFont typeface="Arial"/>
              <a:buChar char="•"/>
            </a:pPr>
            <a:r>
              <a:rPr lang="en-US" sz="1579" dirty="0">
                <a:solidFill>
                  <a:srgbClr val="141414"/>
                </a:solidFill>
                <a:latin typeface="Source Sans Pro"/>
              </a:rPr>
              <a:t>Combination </a:t>
            </a:r>
          </a:p>
          <a:p>
            <a:pPr>
              <a:lnSpc>
                <a:spcPts val="2385"/>
              </a:lnSpc>
            </a:pPr>
            <a:endParaRPr lang="en-US" sz="1579" dirty="0">
              <a:solidFill>
                <a:srgbClr val="141414"/>
              </a:solidFill>
              <a:latin typeface="Source Sans Pro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5486421" y="5447682"/>
            <a:ext cx="3784010" cy="0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5565785" y="5642944"/>
            <a:ext cx="2998536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Format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65785" y="6038905"/>
            <a:ext cx="3917910" cy="10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7942" lvl="1" indent="-148971">
              <a:lnSpc>
                <a:spcPts val="2083"/>
              </a:lnSpc>
              <a:buFont typeface="Arial"/>
              <a:buChar char="•"/>
            </a:pPr>
            <a:r>
              <a:rPr lang="en-US" sz="1380">
                <a:solidFill>
                  <a:srgbClr val="141414"/>
                </a:solidFill>
                <a:latin typeface="Source Sans Pro"/>
              </a:rPr>
              <a:t>1-2 pages</a:t>
            </a:r>
          </a:p>
          <a:p>
            <a:pPr marL="297942" lvl="1" indent="-148971">
              <a:lnSpc>
                <a:spcPts val="2083"/>
              </a:lnSpc>
              <a:buFont typeface="Arial"/>
              <a:buChar char="•"/>
            </a:pPr>
            <a:r>
              <a:rPr lang="en-US" sz="1380">
                <a:solidFill>
                  <a:srgbClr val="141414"/>
                </a:solidFill>
                <a:latin typeface="Source Sans Pro"/>
              </a:rPr>
              <a:t>one-inch margins</a:t>
            </a:r>
          </a:p>
          <a:p>
            <a:pPr marL="297942" lvl="1" indent="-148971">
              <a:lnSpc>
                <a:spcPts val="2083"/>
              </a:lnSpc>
              <a:buFont typeface="Arial"/>
              <a:buChar char="•"/>
            </a:pPr>
            <a:r>
              <a:rPr lang="en-US" sz="1380">
                <a:solidFill>
                  <a:srgbClr val="141414"/>
                </a:solidFill>
                <a:latin typeface="Source Sans Pro"/>
              </a:rPr>
              <a:t>elegant font, 11–12pt font size</a:t>
            </a:r>
          </a:p>
          <a:p>
            <a:pPr marL="297942" lvl="1" indent="-148971">
              <a:lnSpc>
                <a:spcPts val="2083"/>
              </a:lnSpc>
              <a:buFont typeface="Arial"/>
              <a:buChar char="•"/>
            </a:pPr>
            <a:r>
              <a:rPr lang="en-US" sz="1380">
                <a:solidFill>
                  <a:srgbClr val="141414"/>
                </a:solidFill>
                <a:latin typeface="Source Sans Pro"/>
              </a:rPr>
              <a:t>single line spacing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256175" y="1669579"/>
            <a:ext cx="776993" cy="7769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256175" y="1922185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38868" y="1971185"/>
            <a:ext cx="3105722" cy="2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Name, phone, email, linkedIN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238868" y="1679104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Information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56175" y="5259541"/>
            <a:ext cx="776993" cy="77699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238868" y="5561148"/>
            <a:ext cx="3222953" cy="71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Title, Company, Years</a:t>
            </a:r>
          </a:p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Bullet points indicating roles</a:t>
            </a:r>
          </a:p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USE SMART Goals to do this section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38868" y="5269066"/>
            <a:ext cx="31057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Professional Experience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256175" y="4046198"/>
            <a:ext cx="776993" cy="77699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238868" y="4347805"/>
            <a:ext cx="2824368" cy="2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University, Degree/Certificate, Year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38868" y="4055723"/>
            <a:ext cx="31057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Education &amp; Certificates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256175" y="2859917"/>
            <a:ext cx="776993" cy="77699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256175" y="3112524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256175" y="4298805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56175" y="5512148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238868" y="3161524"/>
            <a:ext cx="3105722" cy="2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Your experience summarized in 3-5 sentences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238868" y="2869442"/>
            <a:ext cx="2934341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Professional Summary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811104" y="1669579"/>
            <a:ext cx="3761377" cy="4677930"/>
          </a:xfrm>
          <a:custGeom>
            <a:avLst/>
            <a:gdLst/>
            <a:ahLst/>
            <a:cxnLst/>
            <a:rect l="l" t="t" r="r" b="b"/>
            <a:pathLst>
              <a:path w="3761377" h="4677930">
                <a:moveTo>
                  <a:pt x="0" y="0"/>
                </a:moveTo>
                <a:lnTo>
                  <a:pt x="3761377" y="0"/>
                </a:lnTo>
                <a:lnTo>
                  <a:pt x="3761377" y="4677930"/>
                </a:lnTo>
                <a:lnTo>
                  <a:pt x="0" y="467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508" r="-1831" b="-83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548640" y="1239977"/>
            <a:ext cx="7188754" cy="36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767">
                <a:solidFill>
                  <a:srgbClr val="141414"/>
                </a:solidFill>
                <a:latin typeface="Nunito Sans Heavy"/>
              </a:rPr>
              <a:t>Resume Sections</a:t>
            </a:r>
          </a:p>
        </p:txBody>
      </p:sp>
      <p:sp>
        <p:nvSpPr>
          <p:cNvPr id="26" name="Freeform 26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6372287" y="6899500"/>
            <a:ext cx="5126398" cy="2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Other sections that should be included: Skills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62400" y="6089908"/>
            <a:ext cx="8879077" cy="13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dirty="0">
                <a:solidFill>
                  <a:srgbClr val="000000"/>
                </a:solidFill>
                <a:latin typeface="Trocchi"/>
              </a:rPr>
              <a:t>Source: Jeff </a:t>
            </a:r>
            <a:r>
              <a:rPr lang="en-US" sz="800" dirty="0" err="1">
                <a:solidFill>
                  <a:srgbClr val="000000"/>
                </a:solidFill>
                <a:latin typeface="Trocchi"/>
              </a:rPr>
              <a:t>Su</a:t>
            </a:r>
            <a:endParaRPr lang="en-US" sz="800" dirty="0">
              <a:solidFill>
                <a:srgbClr val="000000"/>
              </a:solidFill>
              <a:latin typeface="Trocchi"/>
            </a:endParaRPr>
          </a:p>
        </p:txBody>
      </p:sp>
      <p:pic>
        <p:nvPicPr>
          <p:cNvPr id="6" name="Online Media 5" descr="Write an Incredible Resume: 5 Golden Rules!">
            <a:hlinkClick r:id="" action="ppaction://media"/>
            <a:extLst>
              <a:ext uri="{FF2B5EF4-FFF2-40B4-BE49-F238E27FC236}">
                <a16:creationId xmlns:a16="http://schemas.microsoft.com/office/drawing/2014/main" id="{5516DB01-8A98-ED62-24D9-B15EAB97B06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12621" y="1635767"/>
            <a:ext cx="7758014" cy="438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0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67107" y="1729971"/>
            <a:ext cx="7849042" cy="4501162"/>
          </a:xfrm>
          <a:custGeom>
            <a:avLst/>
            <a:gdLst/>
            <a:ahLst/>
            <a:cxnLst/>
            <a:rect l="l" t="t" r="r" b="b"/>
            <a:pathLst>
              <a:path w="7849042" h="4501162">
                <a:moveTo>
                  <a:pt x="0" y="0"/>
                </a:moveTo>
                <a:lnTo>
                  <a:pt x="7849042" y="0"/>
                </a:lnTo>
                <a:lnTo>
                  <a:pt x="7849042" y="4501162"/>
                </a:lnTo>
                <a:lnTo>
                  <a:pt x="0" y="45011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770134" y="7105790"/>
            <a:ext cx="8879077" cy="12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>
                <a:solidFill>
                  <a:srgbClr val="000000"/>
                </a:solidFill>
                <a:latin typeface="Trocchi"/>
              </a:rPr>
              <a:t>Source: https://www.findmyprofession.com/career-advice/cv-vs-resume-difference-samples/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962400" y="6089908"/>
            <a:ext cx="8879077" cy="132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 dirty="0">
                <a:solidFill>
                  <a:srgbClr val="000000"/>
                </a:solidFill>
                <a:latin typeface="Trocchi"/>
              </a:rPr>
              <a:t>Source: </a:t>
            </a:r>
            <a:r>
              <a:rPr lang="en-US" sz="800" dirty="0" err="1">
                <a:solidFill>
                  <a:srgbClr val="000000"/>
                </a:solidFill>
                <a:latin typeface="Trocchi"/>
              </a:rPr>
              <a:t>MedSchool</a:t>
            </a:r>
            <a:r>
              <a:rPr lang="en-US" sz="800" dirty="0">
                <a:solidFill>
                  <a:srgbClr val="000000"/>
                </a:solidFill>
                <a:latin typeface="Trocchi"/>
              </a:rPr>
              <a:t> Insiders</a:t>
            </a:r>
          </a:p>
        </p:txBody>
      </p:sp>
      <p:pic>
        <p:nvPicPr>
          <p:cNvPr id="7" name="Online Media 6" descr="Curriculum Vitae (CV) vs Resumé | What You Need to Know">
            <a:hlinkClick r:id="" action="ppaction://media"/>
            <a:extLst>
              <a:ext uri="{FF2B5EF4-FFF2-40B4-BE49-F238E27FC236}">
                <a16:creationId xmlns:a16="http://schemas.microsoft.com/office/drawing/2014/main" id="{A982F342-5012-ED1B-9800-6D97704E0F3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71600" y="1600200"/>
            <a:ext cx="741769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4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1520" y="731520"/>
            <a:ext cx="8290560" cy="5852160"/>
          </a:xfrm>
          <a:custGeom>
            <a:avLst/>
            <a:gdLst/>
            <a:ahLst/>
            <a:cxnLst/>
            <a:rect l="l" t="t" r="r" b="b"/>
            <a:pathLst>
              <a:path w="8290560" h="5852160">
                <a:moveTo>
                  <a:pt x="0" y="0"/>
                </a:moveTo>
                <a:lnTo>
                  <a:pt x="8290560" y="0"/>
                </a:lnTo>
                <a:lnTo>
                  <a:pt x="8290560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59162" y="2007244"/>
            <a:ext cx="1635276" cy="2198891"/>
          </a:xfrm>
          <a:custGeom>
            <a:avLst/>
            <a:gdLst/>
            <a:ahLst/>
            <a:cxnLst/>
            <a:rect l="l" t="t" r="r" b="b"/>
            <a:pathLst>
              <a:path w="1635276" h="2198891">
                <a:moveTo>
                  <a:pt x="0" y="0"/>
                </a:moveTo>
                <a:lnTo>
                  <a:pt x="1635276" y="0"/>
                </a:lnTo>
                <a:lnTo>
                  <a:pt x="1635276" y="2198891"/>
                </a:lnTo>
                <a:lnTo>
                  <a:pt x="0" y="219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70537" y="4686428"/>
            <a:ext cx="4612526" cy="3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Nunito Sans Bold"/>
              </a:rPr>
              <a:t>October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6640" y="1164232"/>
            <a:ext cx="2825742" cy="61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2"/>
              </a:lnSpc>
            </a:pPr>
            <a:r>
              <a:rPr lang="en-US" sz="1493" dirty="0">
                <a:solidFill>
                  <a:srgbClr val="FFFFFF"/>
                </a:solidFill>
                <a:latin typeface="Source Sans Pro"/>
              </a:rPr>
              <a:t>Presented By: </a:t>
            </a:r>
          </a:p>
          <a:p>
            <a:pPr>
              <a:lnSpc>
                <a:spcPts val="1612"/>
              </a:lnSpc>
            </a:pPr>
            <a:r>
              <a:rPr lang="en-US" sz="1493" dirty="0">
                <a:solidFill>
                  <a:srgbClr val="FFFFFF"/>
                </a:solidFill>
                <a:latin typeface="Source Sans Pro"/>
              </a:rPr>
              <a:t>Dr. Nicole Colón </a:t>
            </a:r>
            <a:r>
              <a:rPr lang="en-US" sz="1493" dirty="0" err="1">
                <a:solidFill>
                  <a:srgbClr val="FFFFFF"/>
                </a:solidFill>
                <a:latin typeface="Source Sans Pro"/>
              </a:rPr>
              <a:t>Carrión</a:t>
            </a:r>
            <a:endParaRPr lang="en-US" sz="1493" dirty="0">
              <a:solidFill>
                <a:srgbClr val="FFFFFF"/>
              </a:solidFill>
              <a:latin typeface="Source Sans Pro"/>
            </a:endParaRPr>
          </a:p>
          <a:p>
            <a:pPr>
              <a:lnSpc>
                <a:spcPts val="1612"/>
              </a:lnSpc>
            </a:pPr>
            <a:r>
              <a:rPr lang="en-US" sz="1493" dirty="0">
                <a:solidFill>
                  <a:srgbClr val="FFFFFF"/>
                </a:solidFill>
                <a:latin typeface="Source Sans Pro"/>
              </a:rPr>
              <a:t>Dr Sofía </a:t>
            </a:r>
            <a:r>
              <a:rPr lang="en-US" sz="1493" dirty="0" err="1">
                <a:solidFill>
                  <a:srgbClr val="FFFFFF"/>
                </a:solidFill>
                <a:latin typeface="Source Sans Pro"/>
              </a:rPr>
              <a:t>Macchiavelli</a:t>
            </a:r>
            <a:r>
              <a:rPr lang="en-US" sz="1493" dirty="0">
                <a:solidFill>
                  <a:srgbClr val="FFFFFF"/>
                </a:solidFill>
                <a:latin typeface="Source Sans Pro"/>
              </a:rPr>
              <a:t> </a:t>
            </a:r>
            <a:r>
              <a:rPr lang="en-US" sz="1493" dirty="0" err="1">
                <a:solidFill>
                  <a:srgbClr val="FFFFFF"/>
                </a:solidFill>
                <a:latin typeface="Source Sans Pro"/>
              </a:rPr>
              <a:t>Girón</a:t>
            </a:r>
            <a:endParaRPr lang="en-US" sz="1493" dirty="0">
              <a:solidFill>
                <a:srgbClr val="FFFFFF"/>
              </a:solidFill>
              <a:latin typeface="Source Sans Pr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56640" y="4168035"/>
            <a:ext cx="764032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365">
                <a:solidFill>
                  <a:srgbClr val="FFFFFF"/>
                </a:solidFill>
                <a:latin typeface="Nunito Sans Heavy"/>
              </a:rPr>
              <a:t>PERSONAL STATEMENT; RESUME AND CV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96338" y="1164232"/>
            <a:ext cx="2825742" cy="41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2"/>
              </a:lnSpc>
            </a:pPr>
            <a:r>
              <a:rPr lang="en-US" sz="1493" dirty="0">
                <a:solidFill>
                  <a:srgbClr val="FFFFFF"/>
                </a:solidFill>
                <a:latin typeface="Source Sans Pro"/>
              </a:rPr>
              <a:t>Invited Speaker: </a:t>
            </a:r>
          </a:p>
          <a:p>
            <a:pPr>
              <a:lnSpc>
                <a:spcPts val="1612"/>
              </a:lnSpc>
            </a:pPr>
            <a:r>
              <a:rPr lang="en-US" sz="1493" dirty="0">
                <a:solidFill>
                  <a:srgbClr val="FFFFFF"/>
                </a:solidFill>
                <a:latin typeface="Source Sans Pro"/>
              </a:rPr>
              <a:t>Dr. Marcos J. Ramos Benitez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2602"/>
            <a:ext cx="9753600" cy="1782598"/>
          </a:xfrm>
          <a:custGeom>
            <a:avLst/>
            <a:gdLst/>
            <a:ahLst/>
            <a:cxnLst/>
            <a:rect l="l" t="t" r="r" b="b"/>
            <a:pathLst>
              <a:path w="9753600" h="1782598">
                <a:moveTo>
                  <a:pt x="0" y="0"/>
                </a:moveTo>
                <a:lnTo>
                  <a:pt x="9753600" y="0"/>
                </a:lnTo>
                <a:lnTo>
                  <a:pt x="9753600" y="1782598"/>
                </a:lnTo>
                <a:lnTo>
                  <a:pt x="0" y="178259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87716" y="5143518"/>
            <a:ext cx="778169" cy="77816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AutoShape 5"/>
          <p:cNvSpPr/>
          <p:nvPr/>
        </p:nvSpPr>
        <p:spPr>
          <a:xfrm rot="5400000">
            <a:off x="4724398" y="5512282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904240" y="2431875"/>
            <a:ext cx="2439509" cy="987082"/>
            <a:chOff x="0" y="0"/>
            <a:chExt cx="1934102" cy="782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657045" y="2431875"/>
            <a:ext cx="2439509" cy="987082"/>
            <a:chOff x="0" y="0"/>
            <a:chExt cx="1934102" cy="7825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460651" y="2431875"/>
            <a:ext cx="2439509" cy="987082"/>
            <a:chOff x="0" y="0"/>
            <a:chExt cx="1934102" cy="782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657045" y="3734534"/>
            <a:ext cx="2439509" cy="987082"/>
            <a:chOff x="0" y="0"/>
            <a:chExt cx="1934102" cy="7825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60651" y="3734534"/>
            <a:ext cx="2439509" cy="987082"/>
            <a:chOff x="0" y="0"/>
            <a:chExt cx="1934102" cy="7825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04240" y="3734534"/>
            <a:ext cx="2439509" cy="987082"/>
            <a:chOff x="0" y="0"/>
            <a:chExt cx="1934102" cy="7825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481996" y="1124384"/>
            <a:ext cx="6789607" cy="53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3"/>
              </a:lnSpc>
            </a:pPr>
            <a:r>
              <a:rPr lang="en-US" sz="4266">
                <a:solidFill>
                  <a:srgbClr val="141414"/>
                </a:solidFill>
                <a:latin typeface="Nunito Sans Heavy"/>
              </a:rPr>
              <a:t>Table Of Content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3358" y="3068804"/>
            <a:ext cx="2641474" cy="23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Personal Statement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46673" y="2555180"/>
            <a:ext cx="1548422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39">
                <a:solidFill>
                  <a:srgbClr val="FFFFFF"/>
                </a:solidFill>
                <a:latin typeface="Nunito Sans Heavy"/>
              </a:rPr>
              <a:t>01.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21667" y="4347153"/>
            <a:ext cx="1908070" cy="23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Curriculum vitae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371018" y="3838609"/>
            <a:ext cx="1558718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92"/>
              </a:lnSpc>
              <a:spcBef>
                <a:spcPct val="0"/>
              </a:spcBef>
            </a:pPr>
            <a:r>
              <a:rPr lang="en-US" sz="3840" u="none">
                <a:solidFill>
                  <a:srgbClr val="FFFFFF"/>
                </a:solidFill>
                <a:latin typeface="Nunito Sans Heavy"/>
              </a:rPr>
              <a:t>04.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600" y="4347153"/>
            <a:ext cx="2158990" cy="23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Structure of a PS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46673" y="3838609"/>
            <a:ext cx="1548422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39">
                <a:solidFill>
                  <a:srgbClr val="FFFFFF"/>
                </a:solidFill>
                <a:latin typeface="Nunito Sans Heavy"/>
              </a:rPr>
              <a:t>02.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96491" y="3068804"/>
            <a:ext cx="1908070" cy="23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Resume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196491" y="2555180"/>
            <a:ext cx="1622436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40">
                <a:solidFill>
                  <a:srgbClr val="FFFFFF"/>
                </a:solidFill>
                <a:latin typeface="Nunito Sans Heavy"/>
              </a:rPr>
              <a:t>05.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22765" y="3068804"/>
            <a:ext cx="1908070" cy="23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Examples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487716" y="2555180"/>
            <a:ext cx="1558718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40">
                <a:solidFill>
                  <a:srgbClr val="FFFFFF"/>
                </a:solidFill>
                <a:latin typeface="Nunito Sans Heavy"/>
              </a:rPr>
              <a:t>03.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887246" y="4347153"/>
            <a:ext cx="1908070" cy="23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CV vs Resume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172880" y="3838609"/>
            <a:ext cx="1622436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40">
                <a:solidFill>
                  <a:srgbClr val="FFFFFF"/>
                </a:solidFill>
                <a:latin typeface="Nunito Sans Heavy"/>
              </a:rPr>
              <a:t>06.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82512" y="1645930"/>
            <a:ext cx="3388577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Content List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3470621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3056429"/>
            <a:ext cx="3151807" cy="2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2"/>
              </a:lnSpc>
            </a:pPr>
            <a:r>
              <a:rPr lang="en-US" sz="2055">
                <a:solidFill>
                  <a:srgbClr val="487307"/>
                </a:solidFill>
                <a:latin typeface="Nunito Sans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36895" y="2996552"/>
            <a:ext cx="778169" cy="77816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48640" y="1815114"/>
            <a:ext cx="4632981" cy="112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Personal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86421" y="2125415"/>
            <a:ext cx="3784010" cy="11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a written description of one's achievements, interests, etc., included as part of an application for a job or to an educational program. (Source: Oxford dictionary).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21" y="1710339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Definition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5486421" y="3591098"/>
            <a:ext cx="3784010" cy="0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486421" y="3880736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 dirty="0">
                <a:solidFill>
                  <a:srgbClr val="487307"/>
                </a:solidFill>
                <a:latin typeface="Nunito Sans Bold"/>
              </a:rPr>
              <a:t>Format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86421" y="4259149"/>
            <a:ext cx="3784010" cy="233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Format may vary based on application requirements/schools, but usually:</a:t>
            </a:r>
          </a:p>
          <a:p>
            <a:pPr marL="341121" lvl="1" indent="-170560">
              <a:lnSpc>
                <a:spcPts val="2385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2-3 page statement</a:t>
            </a:r>
          </a:p>
          <a:p>
            <a:pPr marL="341121" lvl="1" indent="-170560">
              <a:lnSpc>
                <a:spcPts val="2385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double-spaced</a:t>
            </a:r>
          </a:p>
          <a:p>
            <a:pPr marL="341121" lvl="1" indent="-170560">
              <a:lnSpc>
                <a:spcPts val="2385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1-inch margins</a:t>
            </a:r>
          </a:p>
          <a:p>
            <a:pPr marL="341121" lvl="1" indent="-170560">
              <a:lnSpc>
                <a:spcPts val="2385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Times New Roman font, 12-pt</a:t>
            </a:r>
          </a:p>
          <a:p>
            <a:pPr>
              <a:lnSpc>
                <a:spcPts val="2385"/>
              </a:lnSpc>
            </a:pPr>
            <a:endParaRPr lang="en-US" sz="1579">
              <a:solidFill>
                <a:srgbClr val="141414"/>
              </a:solidFill>
              <a:latin typeface="Source Sans Pro"/>
            </a:endParaRPr>
          </a:p>
          <a:p>
            <a:pPr>
              <a:lnSpc>
                <a:spcPts val="2385"/>
              </a:lnSpc>
            </a:pPr>
            <a:endParaRPr lang="en-US" sz="1579">
              <a:solidFill>
                <a:srgbClr val="141414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3470621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3056429"/>
            <a:ext cx="3151807" cy="2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2"/>
              </a:lnSpc>
            </a:pPr>
            <a:r>
              <a:rPr lang="en-US" sz="2055">
                <a:solidFill>
                  <a:srgbClr val="487307"/>
                </a:solidFill>
                <a:latin typeface="Nunito Sans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36895" y="2996552"/>
            <a:ext cx="778169" cy="77816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48640" y="1815114"/>
            <a:ext cx="4632981" cy="112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Personal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53557" y="2235432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42053" y="2428294"/>
            <a:ext cx="3280027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Who can ask you for it?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42053" y="3042734"/>
            <a:ext cx="3784010" cy="32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1121" lvl="1" indent="-170560">
              <a:lnSpc>
                <a:spcPts val="3949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Summer internship applications</a:t>
            </a:r>
          </a:p>
          <a:p>
            <a:pPr marL="341121" lvl="1" indent="-170560">
              <a:lnSpc>
                <a:spcPts val="3949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Graduate school applications</a:t>
            </a:r>
          </a:p>
          <a:p>
            <a:pPr marL="341121" lvl="1" indent="-170560">
              <a:lnSpc>
                <a:spcPts val="3949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Medical school applications</a:t>
            </a:r>
          </a:p>
          <a:p>
            <a:pPr marL="341121" lvl="1" indent="-170560">
              <a:lnSpc>
                <a:spcPts val="3949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Research internships</a:t>
            </a:r>
          </a:p>
          <a:p>
            <a:pPr marL="341121" lvl="1" indent="-170560">
              <a:lnSpc>
                <a:spcPts val="3949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Grants, Scholarships, or Fellowships</a:t>
            </a:r>
          </a:p>
          <a:p>
            <a:pPr marL="341121" lvl="1" indent="-170560">
              <a:lnSpc>
                <a:spcPts val="3949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Awards</a:t>
            </a:r>
          </a:p>
          <a:p>
            <a:pPr>
              <a:lnSpc>
                <a:spcPts val="2385"/>
              </a:lnSpc>
            </a:pPr>
            <a:endParaRPr lang="en-US" sz="1579">
              <a:solidFill>
                <a:srgbClr val="141414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32436" y="1364947"/>
            <a:ext cx="7352521" cy="5218733"/>
          </a:xfrm>
          <a:custGeom>
            <a:avLst/>
            <a:gdLst/>
            <a:ahLst/>
            <a:cxnLst/>
            <a:rect l="l" t="t" r="r" b="b"/>
            <a:pathLst>
              <a:path w="7352521" h="5218733">
                <a:moveTo>
                  <a:pt x="0" y="0"/>
                </a:moveTo>
                <a:lnTo>
                  <a:pt x="7352521" y="0"/>
                </a:lnTo>
                <a:lnTo>
                  <a:pt x="7352521" y="5218733"/>
                </a:lnTo>
                <a:lnTo>
                  <a:pt x="0" y="52187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988148" y="7006675"/>
            <a:ext cx="8879077" cy="15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>
                <a:solidFill>
                  <a:srgbClr val="000000"/>
                </a:solidFill>
                <a:latin typeface="Trocchi"/>
              </a:rPr>
              <a:t>Source: https://www.essaytigers.com/how-write-personal-statement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48640" y="1242185"/>
            <a:ext cx="6811935" cy="57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Personal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53557" y="2235432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8640" y="1896622"/>
            <a:ext cx="4011547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Questions to ask before you write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640" y="2440537"/>
            <a:ext cx="8917283" cy="353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1584" lvl="1" indent="-105792">
              <a:lnSpc>
                <a:spcPts val="2450"/>
              </a:lnSpc>
              <a:buFont typeface="Arial"/>
              <a:buChar char="•"/>
            </a:pPr>
            <a:r>
              <a:rPr lang="en-US" sz="980">
                <a:solidFill>
                  <a:srgbClr val="141414"/>
                </a:solidFill>
                <a:latin typeface="Source Sans Pro"/>
              </a:rPr>
              <a:t>What's special, unique, distinctive, and/or impressive about you or your life story?</a:t>
            </a:r>
          </a:p>
          <a:p>
            <a:pPr marL="211584" lvl="1" indent="-105792">
              <a:lnSpc>
                <a:spcPts val="2450"/>
              </a:lnSpc>
              <a:buFont typeface="Arial"/>
              <a:buChar char="•"/>
            </a:pPr>
            <a:r>
              <a:rPr lang="en-US" sz="980">
                <a:solidFill>
                  <a:srgbClr val="141414"/>
                </a:solidFill>
                <a:latin typeface="Source Sans Pro"/>
              </a:rPr>
              <a:t>What details might help the committee better understand you or help set you apart from other applicants?</a:t>
            </a:r>
          </a:p>
          <a:p>
            <a:pPr marL="211584" lvl="1" indent="-105792">
              <a:lnSpc>
                <a:spcPts val="2450"/>
              </a:lnSpc>
              <a:buFont typeface="Arial"/>
              <a:buChar char="•"/>
            </a:pPr>
            <a:r>
              <a:rPr lang="en-US" sz="980">
                <a:solidFill>
                  <a:srgbClr val="141414"/>
                </a:solidFill>
                <a:latin typeface="Source Sans Pro"/>
              </a:rPr>
              <a:t>When did you become interested in this field and what have you learned about it?</a:t>
            </a:r>
          </a:p>
          <a:p>
            <a:pPr marL="211584" lvl="1" indent="-105792">
              <a:lnSpc>
                <a:spcPts val="2450"/>
              </a:lnSpc>
              <a:buFont typeface="Arial"/>
              <a:buChar char="•"/>
            </a:pPr>
            <a:r>
              <a:rPr lang="en-US" sz="980">
                <a:solidFill>
                  <a:srgbClr val="141414"/>
                </a:solidFill>
                <a:latin typeface="Source Sans Pro"/>
              </a:rPr>
              <a:t>How have you learned about this field—through classes, readings, seminars, work or other experiences, or conversations with people already in the field?</a:t>
            </a:r>
          </a:p>
          <a:p>
            <a:pPr marL="211584" lvl="1" indent="-105792">
              <a:lnSpc>
                <a:spcPts val="2450"/>
              </a:lnSpc>
              <a:buFont typeface="Arial"/>
              <a:buChar char="•"/>
            </a:pPr>
            <a:r>
              <a:rPr lang="en-US" sz="980">
                <a:solidFill>
                  <a:srgbClr val="141414"/>
                </a:solidFill>
                <a:latin typeface="Source Sans Pro"/>
              </a:rPr>
              <a:t>What are your career goals?</a:t>
            </a:r>
          </a:p>
          <a:p>
            <a:pPr marL="211584" lvl="1" indent="-105792">
              <a:lnSpc>
                <a:spcPts val="2450"/>
              </a:lnSpc>
              <a:buFont typeface="Arial"/>
              <a:buChar char="•"/>
            </a:pPr>
            <a:r>
              <a:rPr lang="en-US" sz="980">
                <a:solidFill>
                  <a:srgbClr val="141414"/>
                </a:solidFill>
                <a:latin typeface="Source Sans Pro"/>
              </a:rPr>
              <a:t>Are there any gaps or discrepancies in your academic record that you should explain?</a:t>
            </a:r>
          </a:p>
          <a:p>
            <a:pPr marL="211584" lvl="1" indent="-105792">
              <a:lnSpc>
                <a:spcPts val="2450"/>
              </a:lnSpc>
              <a:buFont typeface="Arial"/>
              <a:buChar char="•"/>
            </a:pPr>
            <a:r>
              <a:rPr lang="en-US" sz="980">
                <a:solidFill>
                  <a:srgbClr val="141414"/>
                </a:solidFill>
                <a:latin typeface="Source Sans Pro"/>
              </a:rPr>
              <a:t>Have you had to overcome any unusual obstacles or hardships (for example, economic, familial, or physical) in your life?</a:t>
            </a:r>
          </a:p>
          <a:p>
            <a:pPr marL="211584" lvl="1" indent="-105792">
              <a:lnSpc>
                <a:spcPts val="2450"/>
              </a:lnSpc>
              <a:buFont typeface="Arial"/>
              <a:buChar char="•"/>
            </a:pPr>
            <a:r>
              <a:rPr lang="en-US" sz="980">
                <a:solidFill>
                  <a:srgbClr val="141414"/>
                </a:solidFill>
                <a:latin typeface="Source Sans Pro"/>
              </a:rPr>
              <a:t>What personal characteristics  do you possess that would improve your prospects for success in the field or profession? </a:t>
            </a:r>
          </a:p>
          <a:p>
            <a:pPr marL="211584" lvl="1" indent="-105792">
              <a:lnSpc>
                <a:spcPts val="2450"/>
              </a:lnSpc>
              <a:buFont typeface="Arial"/>
              <a:buChar char="•"/>
            </a:pPr>
            <a:r>
              <a:rPr lang="en-US" sz="980">
                <a:solidFill>
                  <a:srgbClr val="141414"/>
                </a:solidFill>
                <a:latin typeface="Source Sans Pro"/>
              </a:rPr>
              <a:t>What skills (for example, leadership, communicative, analytical) do you possess?</a:t>
            </a:r>
          </a:p>
          <a:p>
            <a:pPr marL="211584" lvl="1" indent="-105792">
              <a:lnSpc>
                <a:spcPts val="2450"/>
              </a:lnSpc>
              <a:buFont typeface="Arial"/>
              <a:buChar char="•"/>
            </a:pPr>
            <a:r>
              <a:rPr lang="en-US" sz="980">
                <a:solidFill>
                  <a:srgbClr val="141414"/>
                </a:solidFill>
                <a:latin typeface="Source Sans Pro"/>
              </a:rPr>
              <a:t>Why might you be a stronger candidate for graduate school—and more successful and effective in the profession or field than other applicants?</a:t>
            </a:r>
          </a:p>
          <a:p>
            <a:pPr marL="211584" lvl="1" indent="-105792">
              <a:lnSpc>
                <a:spcPts val="2450"/>
              </a:lnSpc>
              <a:buFont typeface="Arial"/>
              <a:buChar char="•"/>
            </a:pPr>
            <a:r>
              <a:rPr lang="en-US" sz="980">
                <a:solidFill>
                  <a:srgbClr val="141414"/>
                </a:solidFill>
                <a:latin typeface="Source Sans Pro"/>
              </a:rPr>
              <a:t>What are the most compelling reasons you can give for the admissions committee to be interested in you?</a:t>
            </a:r>
          </a:p>
          <a:p>
            <a:pPr>
              <a:lnSpc>
                <a:spcPts val="1177"/>
              </a:lnSpc>
            </a:pPr>
            <a:endParaRPr lang="en-US" sz="980">
              <a:solidFill>
                <a:srgbClr val="141414"/>
              </a:solidFill>
              <a:latin typeface="Source Sans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84188" y="7081445"/>
            <a:ext cx="8879077" cy="12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>
                <a:solidFill>
                  <a:srgbClr val="000000"/>
                </a:solidFill>
                <a:latin typeface="Trocchi"/>
              </a:rPr>
              <a:t>Source: https://owl.purdue.edu/owl/job_search_writing/preparing_an_application/writing_the_personal_statement/index.html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3470621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3056429"/>
            <a:ext cx="3151807" cy="2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2"/>
              </a:lnSpc>
            </a:pPr>
            <a:r>
              <a:rPr lang="en-US" sz="2055">
                <a:solidFill>
                  <a:srgbClr val="487307"/>
                </a:solidFill>
                <a:latin typeface="Nunito Sans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36895" y="2996552"/>
            <a:ext cx="778169" cy="77816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48640" y="1815114"/>
            <a:ext cx="4632981" cy="1129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Curriculum</a:t>
            </a:r>
          </a:p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Vitae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86421" y="2125415"/>
            <a:ext cx="3784010" cy="115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a written description of one's achievements, interests, etc., included as part of an application for a job or to an educational program. (Source: Oxford dictionary).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21" y="1710339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Definition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5486421" y="3591098"/>
            <a:ext cx="3784010" cy="0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5486421" y="3866173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Format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86421" y="4259149"/>
            <a:ext cx="3784010" cy="233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Format may vary based on application requirements/schools, but usually:</a:t>
            </a:r>
          </a:p>
          <a:p>
            <a:pPr marL="341121" lvl="1" indent="-170560">
              <a:lnSpc>
                <a:spcPts val="2385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No page limit</a:t>
            </a:r>
          </a:p>
          <a:p>
            <a:pPr marL="341121" lvl="1" indent="-170560">
              <a:lnSpc>
                <a:spcPts val="2385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double-spaced</a:t>
            </a:r>
          </a:p>
          <a:p>
            <a:pPr marL="341121" lvl="1" indent="-170560">
              <a:lnSpc>
                <a:spcPts val="2385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1-inch margins</a:t>
            </a:r>
          </a:p>
          <a:p>
            <a:pPr marL="341121" lvl="1" indent="-170560">
              <a:lnSpc>
                <a:spcPts val="2385"/>
              </a:lnSpc>
              <a:buFont typeface="Arial"/>
              <a:buChar char="•"/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Times New Roman font, 12-pt</a:t>
            </a:r>
          </a:p>
          <a:p>
            <a:pPr>
              <a:lnSpc>
                <a:spcPts val="2385"/>
              </a:lnSpc>
            </a:pPr>
            <a:endParaRPr lang="en-US" sz="1579">
              <a:solidFill>
                <a:srgbClr val="141414"/>
              </a:solidFill>
              <a:latin typeface="Source Sans Pro"/>
            </a:endParaRPr>
          </a:p>
          <a:p>
            <a:pPr>
              <a:lnSpc>
                <a:spcPts val="2385"/>
              </a:lnSpc>
            </a:pPr>
            <a:endParaRPr lang="en-US" sz="1579">
              <a:solidFill>
                <a:srgbClr val="141414"/>
              </a:solidFill>
              <a:latin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53557" y="1980553"/>
            <a:ext cx="776993" cy="7769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353557" y="2233159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36250" y="2282160"/>
            <a:ext cx="3105722" cy="2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Name, phone, email, linkedIN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36250" y="1990078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Information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353557" y="5570516"/>
            <a:ext cx="776993" cy="77699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36250" y="5872122"/>
            <a:ext cx="3222953" cy="71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Title, Company, Years</a:t>
            </a:r>
          </a:p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Bullet points indicating roles</a:t>
            </a:r>
          </a:p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USE SMART Goals to do this section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336250" y="5580041"/>
            <a:ext cx="31057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Professional Experience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353557" y="4357173"/>
            <a:ext cx="776993" cy="77699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336250" y="4658779"/>
            <a:ext cx="2824368" cy="2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University, Degree/Certificate, Year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36250" y="4366698"/>
            <a:ext cx="31057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Education &amp; Certificates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353557" y="3170891"/>
            <a:ext cx="776993" cy="77699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353557" y="3423498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353557" y="4609779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53557" y="5823122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336250" y="3472498"/>
            <a:ext cx="3105722" cy="2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Your experience summarized in 3-5 sentences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336250" y="3180416"/>
            <a:ext cx="2934341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Professional Summary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811104" y="1669579"/>
            <a:ext cx="3761377" cy="4677930"/>
          </a:xfrm>
          <a:custGeom>
            <a:avLst/>
            <a:gdLst/>
            <a:ahLst/>
            <a:cxnLst/>
            <a:rect l="l" t="t" r="r" b="b"/>
            <a:pathLst>
              <a:path w="3761377" h="4677930">
                <a:moveTo>
                  <a:pt x="0" y="0"/>
                </a:moveTo>
                <a:lnTo>
                  <a:pt x="3761377" y="0"/>
                </a:lnTo>
                <a:lnTo>
                  <a:pt x="3761377" y="4677930"/>
                </a:lnTo>
                <a:lnTo>
                  <a:pt x="0" y="467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508" r="-1831" b="-83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548640" y="1239977"/>
            <a:ext cx="7188754" cy="36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767">
                <a:solidFill>
                  <a:srgbClr val="141414"/>
                </a:solidFill>
                <a:latin typeface="Nunito Sans Heavy"/>
              </a:rPr>
              <a:t>Curriculum Vitae Sections</a:t>
            </a:r>
          </a:p>
        </p:txBody>
      </p:sp>
      <p:sp>
        <p:nvSpPr>
          <p:cNvPr id="26" name="Freeform 26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353557" y="1980553"/>
            <a:ext cx="776993" cy="77699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353557" y="3170891"/>
            <a:ext cx="776993" cy="77699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31520" y="1785035"/>
            <a:ext cx="3967536" cy="5036311"/>
          </a:xfrm>
          <a:custGeom>
            <a:avLst/>
            <a:gdLst/>
            <a:ahLst/>
            <a:cxnLst/>
            <a:rect l="l" t="t" r="r" b="b"/>
            <a:pathLst>
              <a:path w="3967536" h="5036311">
                <a:moveTo>
                  <a:pt x="0" y="0"/>
                </a:moveTo>
                <a:lnTo>
                  <a:pt x="3967536" y="0"/>
                </a:lnTo>
                <a:lnTo>
                  <a:pt x="3967536" y="5036311"/>
                </a:lnTo>
                <a:lnTo>
                  <a:pt x="0" y="503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353557" y="2233159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36250" y="2282160"/>
            <a:ext cx="3105722" cy="475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Authors, Year, Title, Journal</a:t>
            </a:r>
          </a:p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Follow APA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36250" y="1990078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Publications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53557" y="3423498"/>
            <a:ext cx="776993" cy="32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2"/>
              </a:lnSpc>
            </a:pPr>
            <a:r>
              <a:rPr lang="en-US" sz="2560">
                <a:solidFill>
                  <a:srgbClr val="FFFFFF"/>
                </a:solidFill>
                <a:latin typeface="Nunito Sans Heavy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36250" y="3472498"/>
            <a:ext cx="3105722" cy="2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32"/>
              </a:lnSpc>
            </a:pPr>
            <a:r>
              <a:rPr lang="en-US" sz="1280">
                <a:solidFill>
                  <a:srgbClr val="141414"/>
                </a:solidFill>
                <a:latin typeface="Source Sans Pro"/>
              </a:rPr>
              <a:t>Title, date, place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36250" y="3180416"/>
            <a:ext cx="2934341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Presentations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8640" y="1239977"/>
            <a:ext cx="7188754" cy="36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767">
                <a:solidFill>
                  <a:srgbClr val="141414"/>
                </a:solidFill>
                <a:latin typeface="Nunito Sans Heavy"/>
              </a:rPr>
              <a:t>Curriculum Vitae Sections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752</Words>
  <Application>Microsoft Macintosh PowerPoint</Application>
  <PresentationFormat>Custom</PresentationFormat>
  <Paragraphs>144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Nunito Sans Bold</vt:lpstr>
      <vt:lpstr>Trocchi</vt:lpstr>
      <vt:lpstr>Source Sans Pro</vt:lpstr>
      <vt:lpstr>Arial</vt:lpstr>
      <vt:lpstr>Nunito Sans Heavy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Yellow Modern Farming Presentation 4:3</dc:title>
  <cp:lastModifiedBy>Colon-Carrion, Nicole - (ncoloncarrion)</cp:lastModifiedBy>
  <cp:revision>6</cp:revision>
  <dcterms:created xsi:type="dcterms:W3CDTF">2006-08-16T00:00:00Z</dcterms:created>
  <dcterms:modified xsi:type="dcterms:W3CDTF">2024-08-21T14:00:58Z</dcterms:modified>
  <dc:identifier>DAF_OaPdgL8</dc:identifier>
</cp:coreProperties>
</file>